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108" r:id="rId2"/>
  </p:sldMasterIdLst>
  <p:notesMasterIdLst>
    <p:notesMasterId r:id="rId83"/>
  </p:notesMasterIdLst>
  <p:handoutMasterIdLst>
    <p:handoutMasterId r:id="rId84"/>
  </p:handoutMasterIdLst>
  <p:sldIdLst>
    <p:sldId id="418" r:id="rId3"/>
    <p:sldId id="419" r:id="rId4"/>
    <p:sldId id="332" r:id="rId5"/>
    <p:sldId id="333" r:id="rId6"/>
    <p:sldId id="334" r:id="rId7"/>
    <p:sldId id="335" r:id="rId8"/>
    <p:sldId id="336" r:id="rId9"/>
    <p:sldId id="401" r:id="rId10"/>
    <p:sldId id="402" r:id="rId11"/>
    <p:sldId id="337" r:id="rId12"/>
    <p:sldId id="338" r:id="rId13"/>
    <p:sldId id="339" r:id="rId14"/>
    <p:sldId id="340" r:id="rId15"/>
    <p:sldId id="341" r:id="rId16"/>
    <p:sldId id="342" r:id="rId17"/>
    <p:sldId id="403" r:id="rId18"/>
    <p:sldId id="343" r:id="rId19"/>
    <p:sldId id="344" r:id="rId20"/>
    <p:sldId id="345" r:id="rId21"/>
    <p:sldId id="346" r:id="rId22"/>
    <p:sldId id="347" r:id="rId23"/>
    <p:sldId id="350" r:id="rId24"/>
    <p:sldId id="351" r:id="rId25"/>
    <p:sldId id="352" r:id="rId26"/>
    <p:sldId id="353" r:id="rId27"/>
    <p:sldId id="348" r:id="rId28"/>
    <p:sldId id="349" r:id="rId29"/>
    <p:sldId id="399" r:id="rId30"/>
    <p:sldId id="354" r:id="rId31"/>
    <p:sldId id="400" r:id="rId32"/>
    <p:sldId id="356" r:id="rId33"/>
    <p:sldId id="404" r:id="rId34"/>
    <p:sldId id="358" r:id="rId35"/>
    <p:sldId id="359" r:id="rId36"/>
    <p:sldId id="360" r:id="rId37"/>
    <p:sldId id="361" r:id="rId38"/>
    <p:sldId id="362" r:id="rId39"/>
    <p:sldId id="405" r:id="rId40"/>
    <p:sldId id="365" r:id="rId41"/>
    <p:sldId id="411" r:id="rId42"/>
    <p:sldId id="412" r:id="rId43"/>
    <p:sldId id="413" r:id="rId44"/>
    <p:sldId id="364" r:id="rId45"/>
    <p:sldId id="414" r:id="rId46"/>
    <p:sldId id="363" r:id="rId47"/>
    <p:sldId id="367" r:id="rId48"/>
    <p:sldId id="407" r:id="rId49"/>
    <p:sldId id="408" r:id="rId50"/>
    <p:sldId id="368" r:id="rId51"/>
    <p:sldId id="369" r:id="rId52"/>
    <p:sldId id="371" r:id="rId53"/>
    <p:sldId id="415" r:id="rId54"/>
    <p:sldId id="416" r:id="rId55"/>
    <p:sldId id="374" r:id="rId56"/>
    <p:sldId id="375" r:id="rId57"/>
    <p:sldId id="376" r:id="rId58"/>
    <p:sldId id="377" r:id="rId59"/>
    <p:sldId id="378" r:id="rId60"/>
    <p:sldId id="379" r:id="rId61"/>
    <p:sldId id="410" r:id="rId62"/>
    <p:sldId id="380" r:id="rId63"/>
    <p:sldId id="381" r:id="rId64"/>
    <p:sldId id="382" r:id="rId65"/>
    <p:sldId id="409" r:id="rId66"/>
    <p:sldId id="383" r:id="rId67"/>
    <p:sldId id="384" r:id="rId68"/>
    <p:sldId id="398" r:id="rId69"/>
    <p:sldId id="385" r:id="rId70"/>
    <p:sldId id="386" r:id="rId71"/>
    <p:sldId id="387" r:id="rId72"/>
    <p:sldId id="388" r:id="rId73"/>
    <p:sldId id="389" r:id="rId74"/>
    <p:sldId id="390" r:id="rId75"/>
    <p:sldId id="391" r:id="rId76"/>
    <p:sldId id="392" r:id="rId77"/>
    <p:sldId id="393" r:id="rId78"/>
    <p:sldId id="394" r:id="rId79"/>
    <p:sldId id="395" r:id="rId80"/>
    <p:sldId id="396" r:id="rId81"/>
    <p:sldId id="417" r:id="rId82"/>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autoAdjust="0"/>
    <p:restoredTop sz="94635"/>
  </p:normalViewPr>
  <p:slideViewPr>
    <p:cSldViewPr snapToGrid="0">
      <p:cViewPr varScale="1">
        <p:scale>
          <a:sx n="69" d="100"/>
          <a:sy n="69" d="100"/>
        </p:scale>
        <p:origin x="1338"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9736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241467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267549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713135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3539012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4118860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1932165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2409667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1182468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50061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1906573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25585744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16862124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029738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797366489"/>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5: Định thời CPU</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39100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119235"/>
            <a:ext cx="4754548" cy="4515661"/>
          </a:xfrm>
        </p:spPr>
        <p:txBody>
          <a:bodyPr/>
          <a:lstStyle/>
          <a:p>
            <a:r>
              <a:rPr lang="en-US" altLang="en-US" dirty="0"/>
              <a:t>Dispatcher module gives control of the CPU to the process selected by the CPU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006699"/>
                </a:solidFill>
                <a:latin typeface="+mj-lt"/>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824" y="1109784"/>
            <a:ext cx="5424942"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9"/>
            <a:ext cx="6692761" cy="490452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r>
              <a:rPr lang="en-US" altLang="en-US" sz="1600"/>
              <a:t/>
            </a:r>
            <a:br>
              <a:rPr lang="en-US" altLang="en-US" sz="1600"/>
            </a:br>
            <a:r>
              <a:rPr lang="en-US" altLang="en-US" sz="1600"/>
              <a:t/>
            </a:r>
            <a:br>
              <a:rPr lang="en-US" altLang="en-US" sz="1600"/>
            </a:br>
            <a:r>
              <a:rPr lang="en-US" altLang="en-US" sz="1600"/>
              <a:t/>
            </a:r>
            <a:br>
              <a:rPr lang="en-US" altLang="en-US" sz="1600"/>
            </a:br>
            <a:r>
              <a:rPr lang="en-US" altLang="en-US" sz="1600"/>
              <a:t/>
            </a: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006699"/>
                </a:solidFill>
                <a:latin typeface="+mj-lt"/>
              </a:rPr>
              <a:t>Convoy</a:t>
            </a:r>
            <a:r>
              <a:rPr lang="en-US" altLang="en-US" b="1" dirty="0">
                <a:solidFill>
                  <a:srgbClr val="3366FF"/>
                </a:solidFill>
                <a:cs typeface="ＭＳ Ｐゴシック" charset="-128"/>
              </a:rPr>
              <a:t> </a:t>
            </a:r>
            <a:r>
              <a:rPr lang="en-US" altLang="en-US" b="1" dirty="0">
                <a:solidFill>
                  <a:srgbClr val="006699"/>
                </a:solidFill>
                <a:latin typeface="+mj-lt"/>
              </a:rPr>
              <a:t>effect</a:t>
            </a:r>
            <a:r>
              <a:rPr lang="en-US" altLang="en-US" b="1" dirty="0">
                <a:solidFill>
                  <a:srgbClr val="3366FF"/>
                </a:solidFill>
                <a:cs typeface="ＭＳ Ｐゴシック" charset="-128"/>
              </a:rPr>
              <a: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6760325" cy="4345509"/>
          </a:xfrm>
        </p:spPr>
        <p:txBody>
          <a:bodyPr/>
          <a:lstStyle/>
          <a:p>
            <a:r>
              <a:rPr lang="en-US" altLang="en-US" dirty="0"/>
              <a:t>Associate with each process the length of its next CPU burst</a:t>
            </a:r>
          </a:p>
          <a:p>
            <a:pPr lvl="1"/>
            <a:r>
              <a:rPr lang="en-US" altLang="en-US" dirty="0"/>
              <a:t>Use these lengths to schedule the process with the shortest time</a:t>
            </a:r>
          </a:p>
          <a:p>
            <a:r>
              <a:rPr lang="en-US" altLang="en-US" dirty="0"/>
              <a:t>SJF is optimal – gives minimum average waiting time for a given set of processes</a:t>
            </a:r>
          </a:p>
          <a:p>
            <a:r>
              <a:rPr lang="en-US" altLang="en-US" dirty="0">
                <a:cs typeface="ＭＳ Ｐゴシック" charset="-128"/>
              </a:rPr>
              <a:t>Preemptive version called </a:t>
            </a:r>
            <a:r>
              <a:rPr lang="en-US" altLang="en-US" b="1" dirty="0">
                <a:solidFill>
                  <a:srgbClr val="006699"/>
                </a:solidFill>
                <a:latin typeface="+mj-lt"/>
              </a:rPr>
              <a:t>shortest-remaining-time-first</a:t>
            </a:r>
          </a:p>
          <a:p>
            <a:r>
              <a:rPr lang="en-US" altLang="en-US" dirty="0"/>
              <a:t>How do we determine the length of the next CPU burst?</a:t>
            </a:r>
          </a:p>
          <a:p>
            <a:pPr lvl="1"/>
            <a:r>
              <a:rPr lang="en-US" altLang="en-US" dirty="0"/>
              <a:t>Could ask the user</a:t>
            </a:r>
          </a:p>
          <a:p>
            <a:pPr lvl="1"/>
            <a:r>
              <a:rPr lang="en-US" altLang="en-US" dirty="0"/>
              <a:t>Estimate</a:t>
            </a:r>
          </a:p>
          <a:p>
            <a:pPr lvl="1"/>
            <a:endParaRPr lang="en-US" altLang="en-US" dirty="0"/>
          </a:p>
        </p:txBody>
      </p:sp>
    </p:spTree>
    <p:extLst>
      <p:ext uri="{BB962C8B-B14F-4D97-AF65-F5344CB8AC3E}">
        <p14:creationId xmlns:p14="http://schemas.microsoft.com/office/powerpoint/2010/main" val="41367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extLst>
              <p:ext uri="{D42A27DB-BD31-4B8C-83A1-F6EECF244321}">
                <p14:modId xmlns:p14="http://schemas.microsoft.com/office/powerpoint/2010/main" val="2257437378"/>
              </p:ext>
            </p:extLst>
          </p:nvPr>
        </p:nvGraphicFramePr>
        <p:xfrm>
          <a:off x="2005013" y="2656713"/>
          <a:ext cx="4427537" cy="1254125"/>
        </p:xfrm>
        <a:graphic>
          <a:graphicData uri="http://schemas.openxmlformats.org/presentationml/2006/ole">
            <mc:AlternateContent xmlns:mc="http://schemas.openxmlformats.org/markup-compatibility/2006">
              <mc:Choice xmlns:v="urn:schemas-microsoft-com:vml" Requires="v">
                <p:oleObj spid="_x0000_s31798"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2656713"/>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427844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a:t>
            </a: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058277"/>
            <a:ext cx="7244217" cy="4381822"/>
          </a:xfrm>
        </p:spPr>
        <p:txBody>
          <a:bodyPr/>
          <a:lstStyle/>
          <a:p>
            <a:r>
              <a:rPr lang="en-US" altLang="en-US" dirty="0"/>
              <a:t>Each process gets a small unit of CPU time (</a:t>
            </a:r>
            <a:r>
              <a:rPr lang="en-US" altLang="en-US" b="1" dirty="0">
                <a:solidFill>
                  <a:srgbClr val="006699"/>
                </a:solidFill>
                <a:latin typeface="+mj-lt"/>
              </a:rPr>
              <a:t>time quantum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dirty="0"/>
              <a:t>		</a:t>
            </a:r>
            <a:r>
              <a:rPr lang="en-US" altLang="en-US" u="sng" dirty="0"/>
              <a:t>Process</a:t>
            </a:r>
            <a:r>
              <a:rPr lang="en-US" altLang="en-US" dirty="0"/>
              <a:t>	</a:t>
            </a:r>
            <a:r>
              <a:rPr lang="en-US" altLang="en-US" u="sng" dirty="0"/>
              <a:t>Burst Time</a:t>
            </a:r>
          </a:p>
          <a:p>
            <a:pPr>
              <a:lnSpc>
                <a:spcPct val="90000"/>
              </a:lnSpc>
              <a:buFont typeface="Monotype Sorts" pitchFamily="-84" charset="2"/>
              <a:buNone/>
              <a:tabLst>
                <a:tab pos="2219325" algn="ctr"/>
                <a:tab pos="3994150" algn="ctr"/>
              </a:tabLst>
            </a:pPr>
            <a:r>
              <a:rPr lang="en-US" altLang="en-US" i="1" dirty="0"/>
              <a:t>		P</a:t>
            </a:r>
            <a:r>
              <a:rPr lang="en-US" altLang="en-US" i="1" baseline="-25000" dirty="0"/>
              <a:t>1	</a:t>
            </a:r>
            <a:r>
              <a:rPr lang="en-US" altLang="en-US" dirty="0"/>
              <a:t>24</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2	 </a:t>
            </a:r>
            <a:r>
              <a:rPr lang="en-US" altLang="en-US" dirty="0"/>
              <a:t>3</a:t>
            </a:r>
          </a:p>
          <a:p>
            <a:pPr>
              <a:lnSpc>
                <a:spcPct val="90000"/>
              </a:lnSpc>
              <a:buFont typeface="Monotype Sorts" pitchFamily="-84" charset="2"/>
              <a:buNone/>
              <a:tabLst>
                <a:tab pos="2219325" algn="ctr"/>
                <a:tab pos="3994150" algn="ctr"/>
              </a:tabLst>
            </a:pPr>
            <a:r>
              <a:rPr lang="en-US" altLang="en-US" dirty="0"/>
              <a:t>		 </a:t>
            </a:r>
            <a:r>
              <a:rPr lang="en-US" altLang="en-US" i="1" dirty="0"/>
              <a:t>P</a:t>
            </a:r>
            <a:r>
              <a:rPr lang="en-US" altLang="en-US" i="1" baseline="-25000" dirty="0"/>
              <a:t>3	</a:t>
            </a:r>
            <a:r>
              <a:rPr lang="en-US" altLang="en-US" dirty="0"/>
              <a:t>3	</a:t>
            </a:r>
          </a:p>
          <a:p>
            <a:pPr>
              <a:lnSpc>
                <a:spcPct val="90000"/>
              </a:lnSpc>
              <a:tabLst>
                <a:tab pos="2219325" algn="ctr"/>
                <a:tab pos="3994150" algn="ctr"/>
              </a:tabLst>
            </a:pPr>
            <a:r>
              <a:rPr lang="en-US" altLang="en-US" dirty="0"/>
              <a:t>The Gantt chart is: </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pPr>
              <a:lnSpc>
                <a:spcPct val="90000"/>
              </a:lnSpc>
              <a:tabLst>
                <a:tab pos="2219325" algn="ctr"/>
                <a:tab pos="3994150" algn="ctr"/>
              </a:tabLst>
            </a:pPr>
            <a:r>
              <a:rPr lang="en-US" altLang="en-US" dirty="0"/>
              <a:t>Typically, higher average turnaround than SJF, but better </a:t>
            </a:r>
            <a:r>
              <a:rPr lang="en-US" altLang="en-US" b="1" i="1" dirty="0"/>
              <a:t>response</a:t>
            </a:r>
          </a:p>
          <a:p>
            <a:pPr>
              <a:lnSpc>
                <a:spcPct val="90000"/>
              </a:lnSpc>
              <a:tabLst>
                <a:tab pos="2219325" algn="ctr"/>
                <a:tab pos="3994150" algn="ctr"/>
              </a:tabLst>
            </a:pPr>
            <a:r>
              <a:rPr lang="en-US" altLang="en-US" dirty="0"/>
              <a:t>q should be large compared to context switch time</a:t>
            </a:r>
          </a:p>
          <a:p>
            <a:pPr lvl="1">
              <a:lnSpc>
                <a:spcPct val="90000"/>
              </a:lnSpc>
              <a:tabLst>
                <a:tab pos="2219325" algn="ctr"/>
                <a:tab pos="3994150" algn="ctr"/>
              </a:tabLst>
            </a:pPr>
            <a:r>
              <a:rPr lang="en-US" altLang="en-US" dirty="0"/>
              <a:t>q usually 10 milliseconds  to 100 milliseconds, </a:t>
            </a:r>
          </a:p>
          <a:p>
            <a:pPr lvl="1">
              <a:lnSpc>
                <a:spcPct val="90000"/>
              </a:lnSpc>
              <a:tabLst>
                <a:tab pos="2219325" algn="ctr"/>
                <a:tab pos="3994150" algn="ctr"/>
              </a:tabLst>
            </a:pPr>
            <a:r>
              <a:rPr lang="en-US" altLang="en-US" dirty="0"/>
              <a:t>Context switch &lt; 10 microseconds</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a:t>Nonpreemptive</a:t>
            </a:r>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006699"/>
                </a:solidFill>
                <a:latin typeface="+mj-lt"/>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006699"/>
                </a:solidFill>
                <a:latin typeface="+mj-lt"/>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with time quantum = 2</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776" y="4618294"/>
            <a:ext cx="7056069" cy="80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144346"/>
            <a:ext cx="7341303" cy="4399927"/>
          </a:xfrm>
        </p:spPr>
        <p:txBody>
          <a:bodyPr/>
          <a:lstStyle/>
          <a:p>
            <a:r>
              <a:rPr lang="en-US" altLang="en-US" dirty="0"/>
              <a:t>A process can move between the various queues.</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a:p>
            <a:r>
              <a:rPr lang="en-US" altLang="en-US" dirty="0"/>
              <a:t>Aging can be implemented using multilevel feedback queue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49" y="1101013"/>
            <a:ext cx="4742319" cy="4663180"/>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process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in</a:t>
            </a:r>
            <a:r>
              <a:rPr lang="en-US" altLang="en-US" sz="1600" i="1" dirty="0"/>
              <a:t> </a:t>
            </a:r>
            <a:r>
              <a:rPr lang="en-US" altLang="en-US" sz="1600" dirty="0"/>
              <a:t>RR</a:t>
            </a:r>
          </a:p>
          <a:p>
            <a:pPr lvl="2"/>
            <a:r>
              <a:rPr lang="en-US" altLang="en-US" sz="1400" dirty="0"/>
              <a:t>When it gains CPU, the process receives 8 milliseconds</a:t>
            </a:r>
          </a:p>
          <a:p>
            <a:pPr lvl="2"/>
            <a:r>
              <a:rPr lang="en-US" altLang="en-US" sz="1400" dirty="0"/>
              <a:t>If it does not finish in 8 milliseconds, the process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in RR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48769" y="2673752"/>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087121"/>
            <a:ext cx="7661275" cy="3569970"/>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 – competition among all threads in 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en-US" altLang="en-US" dirty="0"/>
              <a:t>Pthread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137920"/>
            <a:ext cx="7623109" cy="3521710"/>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02012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r>
              <a:rPr lang="en-US" altLang="en-US" dirty="0"/>
              <a:t>Figure</a:t>
            </a:r>
          </a:p>
          <a:p>
            <a:pPr lvl="1"/>
            <a:endParaRPr lang="en-US" altLang="en-US" dirty="0"/>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4737" y="3286760"/>
            <a:ext cx="5733565" cy="140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9"/>
            <a:ext cx="7575863" cy="440039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en-US" altLang="en-US" dirty="0"/>
              <a:t>Multithreaded Multicore System</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kumimoji="0" lang="en-US" altLang="en-US" dirty="0"/>
              <a:t>Each core has &gt; 1 hardware threads. </a:t>
            </a:r>
          </a:p>
          <a:p>
            <a:r>
              <a:rPr kumimoji="0" lang="en-US" altLang="en-US" dirty="0"/>
              <a:t>If one thread has a memory stall, switch to another thread!</a:t>
            </a:r>
          </a:p>
          <a:p>
            <a:r>
              <a:rPr kumimoji="0" lang="en-US" altLang="en-US" dirty="0"/>
              <a:t>Figure</a:t>
            </a:r>
          </a:p>
          <a:p>
            <a:endParaRPr kumimoji="0" lang="en-US" altLang="en-US" dirty="0"/>
          </a:p>
          <a:p>
            <a:endParaRPr kumimoji="0" lang="en-US" altLang="en-US" dirty="0"/>
          </a:p>
          <a:p>
            <a:pPr>
              <a:spcBef>
                <a:spcPct val="0"/>
              </a:spcBef>
              <a:buClrTx/>
              <a:buSzTx/>
              <a:buFontTx/>
              <a:buNone/>
            </a:pPr>
            <a:endParaRPr kumimoji="0" lang="en-US" altLang="en-US" dirty="0"/>
          </a:p>
          <a:p>
            <a:endParaRPr lang="en-US" altLang="en-US" dirty="0"/>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80" y="2408059"/>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046480"/>
            <a:ext cx="3775075" cy="4524693"/>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29360"/>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en-US" altLang="en-US" dirty="0"/>
              <a:t>Multithreaded Multicore System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r>
              <a:rPr lang="en-US" altLang="en-US" dirty="0"/>
              <a:t/>
            </a: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r>
              <a:rPr lang="en-US" altLang="en-US" dirty="0"/>
              <a:t/>
            </a:r>
            <a:br>
              <a:rPr lang="en-US" altLang="en-US" dirty="0"/>
            </a:br>
            <a:r>
              <a:rPr lang="en-US" altLang="en-US" dirty="0"/>
              <a:t/>
            </a: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030289"/>
            <a:ext cx="7200331" cy="4699952"/>
          </a:xfrm>
        </p:spPr>
        <p:txBody>
          <a:bodyPr/>
          <a:lstStyle/>
          <a:p>
            <a:r>
              <a:rPr lang="en-US" altLang="en-US" dirty="0"/>
              <a:t>If SMP, need to keep all CPUs loaded for efficiency</a:t>
            </a:r>
          </a:p>
          <a:p>
            <a:r>
              <a:rPr lang="en-US" altLang="en-US" b="1" dirty="0">
                <a:solidFill>
                  <a:srgbClr val="006699"/>
                </a:solidFill>
                <a:latin typeface="+mj-lt"/>
              </a:rPr>
              <a:t>Load</a:t>
            </a:r>
            <a:r>
              <a:rPr lang="en-US" altLang="en-US" b="1" dirty="0">
                <a:solidFill>
                  <a:srgbClr val="3366FF"/>
                </a:solidFill>
              </a:rPr>
              <a:t> </a:t>
            </a:r>
            <a:r>
              <a:rPr lang="en-US" altLang="en-US" b="1" dirty="0">
                <a:solidFill>
                  <a:srgbClr val="006699"/>
                </a:solidFill>
                <a:latin typeface="+mj-lt"/>
              </a:rPr>
              <a:t>balancing</a:t>
            </a:r>
            <a:r>
              <a:rPr lang="en-US" altLang="en-US" b="1" dirty="0">
                <a:solidFill>
                  <a:srgbClr val="3366FF"/>
                </a:solidFill>
              </a:rPr>
              <a:t> </a:t>
            </a:r>
            <a:r>
              <a:rPr lang="en-US" altLang="en-US" dirty="0"/>
              <a:t>attempts to keep workload evenly distributed</a:t>
            </a:r>
          </a:p>
          <a:p>
            <a:r>
              <a:rPr lang="en-US" altLang="en-US" b="1" dirty="0">
                <a:solidFill>
                  <a:srgbClr val="006699"/>
                </a:solidFill>
                <a:latin typeface="+mj-lt"/>
              </a:rPr>
              <a:t>Push</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006699"/>
                </a:solidFill>
                <a:latin typeface="+mj-lt"/>
              </a:rPr>
              <a:t>Pull</a:t>
            </a:r>
            <a:r>
              <a:rPr lang="en-US" altLang="en-US" b="1" dirty="0">
                <a:solidFill>
                  <a:srgbClr val="3366FF"/>
                </a:solidFill>
              </a:rPr>
              <a:t> </a:t>
            </a:r>
            <a:r>
              <a:rPr lang="en-US" altLang="en-US" b="1" dirty="0">
                <a:solidFill>
                  <a:srgbClr val="006699"/>
                </a:solidFill>
                <a:latin typeface="+mj-lt"/>
              </a:rPr>
              <a:t>migration</a:t>
            </a:r>
            <a:r>
              <a:rPr lang="en-US" altLang="en-US" b="1" dirty="0">
                <a:solidFill>
                  <a:srgbClr val="3366FF"/>
                </a:solidFill>
              </a:rPr>
              <a:t> </a:t>
            </a:r>
            <a:r>
              <a:rPr lang="en-US" altLang="en-US" dirty="0"/>
              <a:t>– idle processors pulls waiting task from busy processor</a:t>
            </a:r>
          </a:p>
          <a:p>
            <a:endParaRPr lang="en-US" altLang="en-US" sz="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07092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8012" y="18694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r>
              <a:rPr lang="en-US" altLang="en-US" dirty="0"/>
              <a:t>Can present obvious challenges</a:t>
            </a:r>
          </a:p>
          <a:p>
            <a:r>
              <a:rPr lang="en-US" altLang="en-US" b="1" dirty="0">
                <a:solidFill>
                  <a:srgbClr val="006699"/>
                </a:solidFill>
                <a:latin typeface="+mj-lt"/>
              </a:rPr>
              <a:t>Soft real-time systems </a:t>
            </a:r>
            <a:r>
              <a:rPr lang="en-US" altLang="en-US" dirty="0"/>
              <a:t>– Critical real-time tasks have the highest priority, but no guarantee as to when tasks will be scheduled</a:t>
            </a:r>
          </a:p>
          <a:p>
            <a:r>
              <a:rPr lang="en-US" altLang="en-US" b="1" dirty="0">
                <a:solidFill>
                  <a:srgbClr val="006699"/>
                </a:solidFill>
                <a:latin typeface="+mj-lt"/>
              </a:rPr>
              <a:t>Hard real-time systems – task must be serviced by its deadline</a:t>
            </a:r>
          </a:p>
          <a:p>
            <a:pPr lvl="1">
              <a:buFont typeface="Monotype Sorts" pitchFamily="-84" charset="2"/>
              <a:buNone/>
            </a:pPr>
            <a:r>
              <a:rPr lang="en-US" altLang="en-US" b="1" dirty="0">
                <a:solidFill>
                  <a:srgbClr val="006699"/>
                </a:solidFill>
                <a:latin typeface="+mj-lt"/>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097280"/>
            <a:ext cx="3552825" cy="4585653"/>
          </a:xfrm>
        </p:spPr>
        <p:txBody>
          <a:bodyPr/>
          <a:lstStyle/>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08470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r>
              <a:rPr lang="en-US" altLang="en-US" dirty="0"/>
              <a:t/>
            </a:r>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452880"/>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r>
              <a:rPr lang="en-US" altLang="en-US" dirty="0"/>
              <a:t/>
            </a:r>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097280"/>
            <a:ext cx="2633663" cy="452310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006699"/>
                </a:solidFill>
                <a:latin typeface="+mj-lt"/>
              </a:rPr>
              <a:t>cycle</a:t>
            </a:r>
            <a:r>
              <a:rPr lang="en-US" altLang="en-US" dirty="0"/>
              <a:t> of CPU execution and I/O wait</a:t>
            </a:r>
          </a:p>
          <a:p>
            <a:r>
              <a:rPr lang="en-US" altLang="en-US" b="1" dirty="0">
                <a:solidFill>
                  <a:srgbClr val="006699"/>
                </a:solidFill>
                <a:latin typeface="+mj-lt"/>
              </a:rPr>
              <a:t>CPU</a:t>
            </a:r>
            <a:r>
              <a:rPr lang="en-US" altLang="en-US" b="1" dirty="0">
                <a:solidFill>
                  <a:srgbClr val="3366FF"/>
                </a:solidFill>
              </a:rPr>
              <a:t> </a:t>
            </a:r>
            <a:r>
              <a:rPr lang="en-US" altLang="en-US" b="1" dirty="0">
                <a:solidFill>
                  <a:srgbClr val="006699"/>
                </a:solidFill>
                <a:latin typeface="+mj-lt"/>
              </a:rPr>
              <a:t>burst</a:t>
            </a:r>
            <a:r>
              <a:rPr lang="en-US" altLang="en-US" b="1" dirty="0">
                <a:solidFill>
                  <a:srgbClr val="3366FF"/>
                </a:solidFill>
              </a:rPr>
              <a:t> </a:t>
            </a:r>
            <a:r>
              <a:rPr lang="en-US" altLang="en-US" dirty="0"/>
              <a:t>followed by </a:t>
            </a:r>
            <a:r>
              <a:rPr lang="en-US" altLang="en-US" b="1" dirty="0">
                <a:solidFill>
                  <a:srgbClr val="006699"/>
                </a:solidFill>
                <a:latin typeface="+mj-lt"/>
              </a:rPr>
              <a:t>I/O burst</a:t>
            </a:r>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006699"/>
                </a:solidFill>
                <a:latin typeface="+mj-lt"/>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006699"/>
                </a:solidFill>
                <a:latin typeface="+mj-lt"/>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lang="en-US" altLang="en-US" dirty="0"/>
              <a:t>A priority is assigned based on the inverse of its period</a:t>
            </a:r>
            <a:endParaRPr lang="en-US" altLang="en-US" sz="800" dirty="0"/>
          </a:p>
          <a:p>
            <a:r>
              <a:rPr lang="en-US" altLang="en-US" dirty="0"/>
              <a:t>Shorter periods = higher priority;</a:t>
            </a:r>
            <a:endParaRPr lang="en-US" altLang="en-US" sz="800" dirty="0"/>
          </a:p>
          <a:p>
            <a:r>
              <a:rPr lang="en-US" altLang="en-US" dirty="0"/>
              <a:t>Longer periods = lower priority</a:t>
            </a:r>
            <a:endParaRPr lang="en-US" altLang="en-US" sz="800" dirty="0"/>
          </a:p>
          <a:p>
            <a:r>
              <a:rPr lang="en-US" altLang="en-US" dirty="0"/>
              <a:t>P</a:t>
            </a:r>
            <a:r>
              <a:rPr lang="en-US" altLang="en-US" baseline="-25000" dirty="0"/>
              <a:t>1</a:t>
            </a:r>
            <a:r>
              <a:rPr lang="en-US" altLang="en-US" dirty="0"/>
              <a:t> is assigned a higher priority than P</a:t>
            </a:r>
            <a:r>
              <a:rPr lang="en-US" altLang="en-US" baseline="-25000" dirty="0"/>
              <a:t>2</a:t>
            </a:r>
            <a:r>
              <a:rPr lang="en-US" altLang="en-US" dirty="0"/>
              <a:t>.</a:t>
            </a:r>
            <a:br>
              <a:rPr lang="en-US" altLang="en-US" dirty="0"/>
            </a:br>
            <a:endParaRPr lang="en-US" altLang="en-US" dirty="0"/>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2794253"/>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r>
              <a:rPr kumimoji="0" lang="en-US" altLang="en-US" dirty="0"/>
              <a:t>Process </a:t>
            </a:r>
            <a:r>
              <a:rPr lang="en-US" altLang="en-US" dirty="0"/>
              <a:t>P</a:t>
            </a:r>
            <a:r>
              <a:rPr lang="en-US" altLang="en-US" baseline="-25000" dirty="0"/>
              <a:t>2</a:t>
            </a:r>
            <a:r>
              <a:rPr kumimoji="0" lang="en-US" altLang="en-US" dirty="0"/>
              <a:t> misses finishing its deadline at time 80</a:t>
            </a:r>
          </a:p>
          <a:p>
            <a:r>
              <a:rPr lang="en-US" altLang="en-US" dirty="0"/>
              <a:t>Figure</a:t>
            </a:r>
            <a:br>
              <a:rPr lang="en-US" altLang="en-US" dirty="0"/>
            </a:br>
            <a:endParaRPr lang="en-US" altLang="en-US" dirty="0"/>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p>
          <a:p>
            <a:pPr lvl="1"/>
            <a:r>
              <a:rPr lang="en-US" altLang="en-US" dirty="0"/>
              <a:t>The earlier the deadline, the higher the priority</a:t>
            </a:r>
          </a:p>
          <a:p>
            <a:pPr lvl="1"/>
            <a:r>
              <a:rPr lang="en-US" altLang="en-US" dirty="0"/>
              <a:t>The later the deadline, the lower the priority</a:t>
            </a:r>
          </a:p>
          <a:p>
            <a:r>
              <a:rPr lang="en-US" altLang="en-US" dirty="0"/>
              <a:t>Figure</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a:lnSpc>
                <a:spcPct val="90000"/>
              </a:lnSpc>
            </a:pPr>
            <a:r>
              <a:rPr lang="en-US" altLang="en-US" sz="1600" dirty="0"/>
              <a:t>Prior to kernel version 2.5, ran variation of standard UNIX scheduling algorithm</a:t>
            </a:r>
          </a:p>
          <a:p>
            <a:pPr>
              <a:lnSpc>
                <a:spcPct val="90000"/>
              </a:lnSpc>
            </a:pPr>
            <a:r>
              <a:rPr lang="en-US" altLang="en-US" sz="1600" dirty="0"/>
              <a:t>Version 2.5 moved to constant order </a:t>
            </a:r>
            <a:r>
              <a:rPr lang="en-US" altLang="en-US" sz="1600" i="1" dirty="0"/>
              <a:t>O</a:t>
            </a:r>
            <a:r>
              <a:rPr lang="en-US" altLang="en-US" sz="1600"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700" b="1" dirty="0">
                <a:solidFill>
                  <a:srgbClr val="006699"/>
                </a:solidFill>
                <a:latin typeface="+mj-lt"/>
              </a:rPr>
              <a:t>active</a:t>
            </a:r>
            <a:r>
              <a:rPr lang="en-US" altLang="en-US" sz="1600" dirty="0"/>
              <a:t>)</a:t>
            </a:r>
          </a:p>
          <a:p>
            <a:pPr lvl="1">
              <a:lnSpc>
                <a:spcPct val="90000"/>
              </a:lnSpc>
            </a:pPr>
            <a:r>
              <a:rPr lang="en-US" altLang="en-US" sz="1600" dirty="0"/>
              <a:t>If no time left (</a:t>
            </a:r>
            <a:r>
              <a:rPr lang="en-US" altLang="en-US" sz="1700" b="1" dirty="0">
                <a:solidFill>
                  <a:srgbClr val="006699"/>
                </a:solidFill>
                <a:latin typeface="+mj-lt"/>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700" b="1" dirty="0" err="1">
                <a:solidFill>
                  <a:srgbClr val="006699"/>
                </a:solidFill>
                <a:latin typeface="+mj-lt"/>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a:lnSpc>
                <a:spcPct val="90000"/>
              </a:lnSpc>
            </a:pPr>
            <a:r>
              <a:rPr lang="en-US" altLang="en-US" b="1" dirty="0">
                <a:solidFill>
                  <a:srgbClr val="006699"/>
                </a:solidFill>
                <a:latin typeface="+mj-lt"/>
              </a:rPr>
              <a:t>Completely Fair Scheduler (CFS)</a:t>
            </a:r>
          </a:p>
          <a:p>
            <a:pPr>
              <a:lnSpc>
                <a:spcPct val="90000"/>
              </a:lnSpc>
            </a:pPr>
            <a:r>
              <a:rPr lang="en-US" altLang="en-US" b="1" dirty="0">
                <a:latin typeface="+mj-lt"/>
              </a:rPr>
              <a:t>Scheduling classes</a:t>
            </a:r>
          </a:p>
          <a:p>
            <a:pPr lvl="1">
              <a:lnSpc>
                <a:spcPct val="90000"/>
              </a:lnSpc>
            </a:pPr>
            <a:r>
              <a:rPr lang="en-US" altLang="en-US" dirty="0"/>
              <a:t>Each has specific priority</a:t>
            </a:r>
          </a:p>
          <a:p>
            <a:pPr lvl="1">
              <a:lnSpc>
                <a:spcPct val="90000"/>
              </a:lnSpc>
            </a:pPr>
            <a:r>
              <a:rPr lang="en-US" altLang="en-US" dirty="0"/>
              <a:t>Scheduler picks highest priority task in highest scheduling class</a:t>
            </a:r>
          </a:p>
          <a:p>
            <a:pPr lvl="1">
              <a:lnSpc>
                <a:spcPct val="90000"/>
              </a:lnSpc>
            </a:pPr>
            <a:r>
              <a:rPr lang="en-US" altLang="en-US" dirty="0"/>
              <a:t>Rather than quantum based on fixed time allotments, based on proportion of CPU time</a:t>
            </a:r>
          </a:p>
          <a:p>
            <a:pPr lvl="1">
              <a:lnSpc>
                <a:spcPct val="90000"/>
              </a:lnSpc>
            </a:pPr>
            <a:r>
              <a:rPr lang="en-US" altLang="en-US" dirty="0"/>
              <a:t>Two scheduling classes included, others can be added</a:t>
            </a:r>
          </a:p>
          <a:p>
            <a:pPr marL="1095375" lvl="2" indent="-239713">
              <a:lnSpc>
                <a:spcPct val="90000"/>
              </a:lnSpc>
              <a:buFont typeface="Arial" panose="020B0604020202020204" pitchFamily="34" charset="0"/>
              <a:buAutoNum type="arabicPeriod"/>
            </a:pPr>
            <a:r>
              <a:rPr lang="en-US" altLang="en-US" dirty="0"/>
              <a:t>default</a:t>
            </a:r>
          </a:p>
          <a:p>
            <a:pPr marL="1095375" lvl="2" indent="-239713">
              <a:lnSpc>
                <a:spcPct val="90000"/>
              </a:lnSpc>
              <a:buFont typeface="Arial" panose="020B0604020202020204" pitchFamily="34" charset="0"/>
              <a:buAutoNum type="arabicPeriod"/>
            </a:pPr>
            <a:r>
              <a:rPr lang="en-US" altLang="en-US" dirty="0"/>
              <a:t>real-time</a:t>
            </a:r>
          </a:p>
          <a:p>
            <a:pPr marL="457200" lvl="1" indent="0">
              <a:lnSpc>
                <a:spcPct val="90000"/>
              </a:lnSpc>
              <a:buNone/>
            </a:pPr>
            <a:endParaRPr lang="en-US" altLang="en-US" dirty="0"/>
          </a:p>
        </p:txBody>
      </p:sp>
    </p:spTree>
    <p:extLst>
      <p:ext uri="{BB962C8B-B14F-4D97-AF65-F5344CB8AC3E}">
        <p14:creationId xmlns:p14="http://schemas.microsoft.com/office/powerpoint/2010/main" val="12408946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a:lnSpc>
                <a:spcPct val="90000"/>
              </a:lnSpc>
            </a:pPr>
            <a:r>
              <a:rPr lang="en-US" altLang="en-US" dirty="0"/>
              <a:t>Quantum calculated based on </a:t>
            </a:r>
            <a:r>
              <a:rPr lang="en-US" altLang="en-US" b="1" dirty="0">
                <a:solidFill>
                  <a:srgbClr val="006699"/>
                </a:solidFill>
                <a:latin typeface="+mj-lt"/>
              </a:rPr>
              <a:t>nice value </a:t>
            </a:r>
            <a:r>
              <a:rPr lang="en-US" altLang="en-US" dirty="0"/>
              <a:t>from -20 to +19</a:t>
            </a:r>
          </a:p>
          <a:p>
            <a:pPr lvl="1">
              <a:lnSpc>
                <a:spcPct val="90000"/>
              </a:lnSpc>
            </a:pPr>
            <a:r>
              <a:rPr lang="en-US" altLang="en-US" dirty="0"/>
              <a:t>Lower value is higher priority</a:t>
            </a:r>
          </a:p>
          <a:p>
            <a:pPr lvl="1">
              <a:lnSpc>
                <a:spcPct val="90000"/>
              </a:lnSpc>
            </a:pPr>
            <a:r>
              <a:rPr lang="en-US" altLang="en-US" dirty="0"/>
              <a:t>Calculates </a:t>
            </a:r>
            <a:r>
              <a:rPr lang="en-US" altLang="en-US" b="1" dirty="0">
                <a:solidFill>
                  <a:srgbClr val="006699"/>
                </a:solidFill>
                <a:latin typeface="+mj-lt"/>
              </a:rPr>
              <a:t>target latency </a:t>
            </a:r>
            <a:r>
              <a:rPr lang="en-US" altLang="en-US" dirty="0"/>
              <a:t>– interval of time during which task should run at least once</a:t>
            </a:r>
          </a:p>
          <a:p>
            <a:pPr lvl="1">
              <a:lnSpc>
                <a:spcPct val="90000"/>
              </a:lnSpc>
            </a:pPr>
            <a:r>
              <a:rPr lang="en-US" altLang="en-US" dirty="0"/>
              <a:t>Target latency can increase if say number of active tasks increases</a:t>
            </a:r>
          </a:p>
          <a:p>
            <a:pPr>
              <a:lnSpc>
                <a:spcPct val="90000"/>
              </a:lnSpc>
            </a:pPr>
            <a:r>
              <a:rPr lang="en-US" altLang="en-US" dirty="0"/>
              <a:t>CFS scheduler maintains per task </a:t>
            </a:r>
            <a:r>
              <a:rPr lang="en-US" altLang="en-US" b="1" dirty="0">
                <a:solidFill>
                  <a:srgbClr val="006699"/>
                </a:solidFill>
                <a:latin typeface="+mj-lt"/>
              </a:rPr>
              <a:t>virtual run time </a:t>
            </a:r>
            <a:r>
              <a:rPr lang="en-US" altLang="en-US" dirty="0"/>
              <a:t>in variable </a:t>
            </a:r>
            <a:r>
              <a:rPr lang="en-US" altLang="en-US" b="1" dirty="0" err="1">
                <a:latin typeface="Courier New" panose="02070309020205020404" pitchFamily="49" charset="0"/>
              </a:rPr>
              <a:t>vruntime</a:t>
            </a:r>
            <a:endParaRPr lang="en-US" altLang="en-US" b="1" dirty="0">
              <a:latin typeface="Courier New" panose="02070309020205020404" pitchFamily="49" charset="0"/>
            </a:endParaRPr>
          </a:p>
          <a:p>
            <a:pPr lvl="1">
              <a:lnSpc>
                <a:spcPct val="90000"/>
              </a:lnSpc>
            </a:pPr>
            <a:r>
              <a:rPr lang="en-US" altLang="en-US" dirty="0"/>
              <a:t>Associated with decay factor based on priority of task – lower priority is higher decay rate</a:t>
            </a:r>
          </a:p>
          <a:p>
            <a:pPr lvl="1">
              <a:lnSpc>
                <a:spcPct val="90000"/>
              </a:lnSpc>
            </a:pPr>
            <a:r>
              <a:rPr lang="en-US" altLang="en-US" dirty="0"/>
              <a:t>Normal default priority yields virtual run time = actual run time</a:t>
            </a:r>
          </a:p>
          <a:p>
            <a:pPr>
              <a:lnSpc>
                <a:spcPct val="90000"/>
              </a:lnSpc>
            </a:pPr>
            <a:r>
              <a:rPr lang="en-US" altLang="en-US" dirty="0"/>
              <a:t>To decide next task to run, scheduler picks task with lowest virtual run time</a:t>
            </a:r>
          </a:p>
          <a:p>
            <a:pPr lvl="1">
              <a:lnSpc>
                <a:spcPct val="90000"/>
              </a:lnSpc>
            </a:pPr>
            <a:endParaRPr lang="en-US" altLang="en-US"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6240" y="3081004"/>
            <a:ext cx="5522913" cy="1546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913905" y="1024414"/>
            <a:ext cx="6371617" cy="4341812"/>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006699"/>
                </a:solidFill>
                <a:latin typeface="+mj-lt"/>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006699"/>
                </a:solidFill>
                <a:latin typeface="+mj-lt"/>
              </a:rPr>
              <a:t>Variable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 1-15, </a:t>
            </a:r>
            <a:r>
              <a:rPr lang="en-US" altLang="en-US" b="1" dirty="0">
                <a:solidFill>
                  <a:srgbClr val="006699"/>
                </a:solidFill>
                <a:latin typeface="+mj-lt"/>
              </a:rPr>
              <a:t>real-time</a:t>
            </a:r>
            <a:r>
              <a:rPr lang="en-US" altLang="en-US" b="1" dirty="0">
                <a:solidFill>
                  <a:srgbClr val="3366FF"/>
                </a:solidFill>
              </a:rPr>
              <a:t> </a:t>
            </a:r>
            <a:r>
              <a:rPr lang="en-US" altLang="en-US" b="1" dirty="0">
                <a:solidFill>
                  <a:srgbClr val="006699"/>
                </a:solidFill>
                <a:latin typeface="+mj-lt"/>
              </a:rPr>
              <a:t>class</a:t>
            </a:r>
            <a:r>
              <a:rPr lang="en-US" altLang="en-US" b="1" dirty="0">
                <a:solidFill>
                  <a:srgbClr val="3366FF"/>
                </a:solidFill>
              </a:rPr>
              <a:t>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006699"/>
                </a:solidFill>
                <a:latin typeface="+mj-lt"/>
              </a:rPr>
              <a:t>idle</a:t>
            </a:r>
            <a:r>
              <a:rPr lang="en-US" altLang="en-US" b="1" dirty="0">
                <a:solidFill>
                  <a:srgbClr val="3366FF"/>
                </a:solidFill>
              </a:rPr>
              <a:t> </a:t>
            </a:r>
            <a:r>
              <a:rPr lang="en-US" altLang="en-US" b="1" dirty="0">
                <a:solidFill>
                  <a:srgbClr val="006699"/>
                </a:solidFill>
                <a:latin typeface="+mj-lt"/>
              </a:rPr>
              <a:t>thread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1114108"/>
            <a:ext cx="7818438" cy="4530725"/>
          </a:xfrm>
        </p:spPr>
        <p:txBody>
          <a:bodyPr/>
          <a:lstStyle/>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006699"/>
                </a:solidFill>
                <a:latin typeface="+mj-lt"/>
              </a:rPr>
              <a:t>user-mode</a:t>
            </a:r>
            <a:r>
              <a:rPr lang="en-US" altLang="en-US" b="1" dirty="0">
                <a:solidFill>
                  <a:srgbClr val="3366FF"/>
                </a:solidFill>
              </a:rPr>
              <a:t> </a:t>
            </a:r>
            <a:r>
              <a:rPr lang="en-US" altLang="en-US" b="1" dirty="0">
                <a:solidFill>
                  <a:srgbClr val="006699"/>
                </a:solidFill>
                <a:latin typeface="+mj-lt"/>
              </a:rPr>
              <a:t>scheduling</a:t>
            </a:r>
            <a:r>
              <a:rPr lang="en-US" altLang="en-US" b="1" dirty="0">
                <a:solidFill>
                  <a:srgbClr val="3366FF"/>
                </a:solidFill>
              </a:rPr>
              <a:t> </a:t>
            </a:r>
            <a:r>
              <a:rPr lang="en-US" altLang="en-US" dirty="0"/>
              <a:t>(</a:t>
            </a:r>
            <a:r>
              <a:rPr lang="en-US" altLang="en-US" b="1" dirty="0">
                <a:solidFill>
                  <a:srgbClr val="006699"/>
                </a:solidFill>
                <a:latin typeface="+mj-lt"/>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006699"/>
                </a:solidFill>
                <a:latin typeface="+mj-lt"/>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1211678"/>
            <a:ext cx="6315075" cy="25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13065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1" y="1169988"/>
            <a:ext cx="7227276" cy="4808781"/>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a:t>
            </a:r>
            <a:r>
              <a:rPr lang="en-US" b="1" dirty="0">
                <a:solidFill>
                  <a:srgbClr val="006699"/>
                </a:solidFill>
                <a:latin typeface="+mj-lt"/>
              </a:rPr>
              <a:t>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For situations 1 and 4, there is no choice in terms of scheduling. A new process (if one exists in the ready queue) must be selected for execution. </a:t>
            </a:r>
          </a:p>
          <a:p>
            <a:pPr>
              <a:defRPr/>
            </a:pPr>
            <a:r>
              <a:rPr lang="en-US" dirty="0">
                <a:ea typeface="ＭＳ Ｐゴシック" charset="-128"/>
                <a:cs typeface="ＭＳ Ｐゴシック" charset="-128"/>
              </a:rPr>
              <a:t>For situations 2 and 3, however, there is  a choice.</a:t>
            </a:r>
            <a:endParaRPr lang="en-US" b="1" dirty="0">
              <a:solidFill>
                <a:srgbClr val="3366FF"/>
              </a:solidFill>
              <a:ea typeface="ＭＳ Ｐゴシック" charset="0"/>
              <a:cs typeface="ＭＳ Ｐゴシック"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111760"/>
            <a:ext cx="7859712" cy="63237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16864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053463"/>
            <a:ext cx="3267075" cy="506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731520" y="14319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03949"/>
            <a:ext cx="7015480" cy="4484052"/>
          </a:xfrm>
        </p:spPr>
        <p:txBody>
          <a:bodyPr/>
          <a:lstStyle/>
          <a:p>
            <a:r>
              <a:rPr lang="en-US" altLang="en-US" dirty="0"/>
              <a:t>Scheduler converts class-specific priorities into a per-thread global priority</a:t>
            </a:r>
          </a:p>
          <a:p>
            <a:pPr lvl="1"/>
            <a:r>
              <a:rPr lang="en-US" altLang="en-US" dirty="0"/>
              <a:t>Thread with highest priority runs next</a:t>
            </a:r>
          </a:p>
          <a:p>
            <a:pPr lvl="1"/>
            <a:r>
              <a:rPr lang="en-US" altLang="en-US" dirty="0"/>
              <a:t>Runs until (1) blocks, (2) uses time slice, (3) preempted by higher-priority thread</a:t>
            </a:r>
          </a:p>
          <a:p>
            <a:pPr lvl="1"/>
            <a:r>
              <a:rPr lang="en-US" altLang="en-US" dirty="0"/>
              <a:t>Multiple threads at same priority selected via RR</a:t>
            </a:r>
          </a:p>
          <a:p>
            <a:pPr lvl="1">
              <a:buFont typeface="Monotype Sorts" pitchFamily="-84" charset="2"/>
              <a:buNone/>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6774409" cy="4622799"/>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006699"/>
                </a:solidFill>
                <a:latin typeface="+mj-lt"/>
              </a:rPr>
              <a:t>Deterministic modeling</a:t>
            </a:r>
          </a:p>
          <a:p>
            <a:pPr lvl="1"/>
            <a:r>
              <a:rPr lang="en-US" altLang="en-US" dirty="0"/>
              <a:t>Type of </a:t>
            </a:r>
            <a:r>
              <a:rPr lang="en-US" altLang="en-US" b="1" dirty="0">
                <a:solidFill>
                  <a:srgbClr val="006699"/>
                </a:solidFill>
                <a:latin typeface="+mj-lt"/>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52647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5177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7213318" cy="4517072"/>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etc.</a:t>
            </a:r>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etc.</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r>
              <a:rPr lang="en-US" altLang="en-US" dirty="0"/>
              <a:t>Queueing models limited</a:t>
            </a:r>
          </a:p>
          <a:p>
            <a:r>
              <a:rPr lang="en-US" altLang="en-US" b="1" dirty="0">
                <a:solidFill>
                  <a:srgbClr val="006699"/>
                </a:solidFill>
                <a:latin typeface="+mj-lt"/>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and Nonpreemptive Scheduling</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4"/>
            <a:ext cx="6828692" cy="4707181"/>
          </a:xfrm>
        </p:spPr>
        <p:txBody>
          <a:bodyPr/>
          <a:lstStyle/>
          <a:p>
            <a:pPr>
              <a:defRPr/>
            </a:pPr>
            <a:r>
              <a:rPr lang="en-US" dirty="0">
                <a:ea typeface="ＭＳ Ｐゴシック" charset="0"/>
              </a:rPr>
              <a:t>When scheduling takes place only under circumstances 1 and 4, the scheduling scheme is </a:t>
            </a:r>
            <a:r>
              <a:rPr lang="en-US" b="1" dirty="0">
                <a:solidFill>
                  <a:srgbClr val="006699"/>
                </a:solidFill>
                <a:latin typeface="+mj-lt"/>
              </a:rPr>
              <a:t>nonpreemptive</a:t>
            </a:r>
            <a:r>
              <a:rPr lang="en-US" dirty="0">
                <a:ea typeface="ＭＳ Ｐゴシック" charset="0"/>
              </a:rPr>
              <a:t>.</a:t>
            </a:r>
          </a:p>
          <a:p>
            <a:pPr>
              <a:defRPr/>
            </a:pPr>
            <a:r>
              <a:rPr lang="en-US" dirty="0">
                <a:ea typeface="ＭＳ Ｐゴシック" charset="0"/>
              </a:rPr>
              <a:t>Otherwise, it is </a:t>
            </a:r>
            <a:r>
              <a:rPr lang="en-US" b="1" dirty="0">
                <a:solidFill>
                  <a:srgbClr val="006699"/>
                </a:solidFill>
                <a:latin typeface="+mj-lt"/>
              </a:rPr>
              <a:t>preemptive</a:t>
            </a:r>
            <a:r>
              <a:rPr lang="en-US" dirty="0">
                <a:ea typeface="ＭＳ Ｐゴシック" charset="0"/>
              </a:rPr>
              <a:t>. </a:t>
            </a:r>
          </a:p>
          <a:p>
            <a:pPr>
              <a:defRPr/>
            </a:pPr>
            <a:r>
              <a:rPr lang="en-US" dirty="0">
                <a:ea typeface="ＭＳ Ｐゴシック" charset="0"/>
              </a:rPr>
              <a:t>Under Nonpreemptive scheduling, once the CPU has been allocated to a process, the process keeps the CPU until it releases it either by terminating or by switching to the waiting state. </a:t>
            </a:r>
          </a:p>
          <a:p>
            <a:pPr>
              <a:defRPr/>
            </a:pPr>
            <a:r>
              <a:rPr lang="en-US" dirty="0">
                <a:ea typeface="ＭＳ Ｐゴシック" charset="0"/>
              </a:rPr>
              <a:t>Virtually all modern operating systems including Windows, MacOS, Linux, and UNIX use preemptive scheduling algorithms.</a:t>
            </a:r>
            <a:endParaRPr lang="en-US" dirty="0">
              <a:ea typeface="ＭＳ Ｐゴシック" charset="-128"/>
            </a:endParaRPr>
          </a:p>
        </p:txBody>
      </p:sp>
    </p:spTree>
    <p:extLst>
      <p:ext uri="{BB962C8B-B14F-4D97-AF65-F5344CB8AC3E}">
        <p14:creationId xmlns:p14="http://schemas.microsoft.com/office/powerpoint/2010/main" val="3728729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dirty="0"/>
              <a:t>End of Chapter 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931985" y="1193435"/>
            <a:ext cx="6273800" cy="4621212"/>
          </a:xfrm>
        </p:spPr>
        <p:txBody>
          <a:bodyPr/>
          <a:lstStyle/>
          <a:p>
            <a:pPr>
              <a:defRPr/>
            </a:pPr>
            <a:r>
              <a:rPr lang="en-US" dirty="0">
                <a:ea typeface="ＭＳ Ｐゴシック" charset="0"/>
              </a:rPr>
              <a:t>Preemptive scheduling can result in race conditions when data are shared among several processes.</a:t>
            </a:r>
          </a:p>
          <a:p>
            <a:pPr>
              <a:defRPr/>
            </a:pPr>
            <a:r>
              <a:rPr lang="en-US" dirty="0">
                <a:ea typeface="ＭＳ Ｐゴシック" charset="0"/>
              </a:rPr>
              <a:t>Consider the case of two processes that share data. While one process is updating the data, it is preempted so that the second process can run. The second process then tries to read the data, which are in an inconsistent state. </a:t>
            </a:r>
          </a:p>
          <a:p>
            <a:pPr>
              <a:defRPr/>
            </a:pPr>
            <a:r>
              <a:rPr lang="en-US" dirty="0">
                <a:ea typeface="ＭＳ Ｐゴシック" charset="0"/>
              </a:rPr>
              <a:t>This issue will be explored in detail in Chapter 6.</a:t>
            </a:r>
            <a:endParaRPr lang="en-US" dirty="0">
              <a:ea typeface="ＭＳ Ｐゴシック" charset="-128"/>
            </a:endParaRPr>
          </a:p>
        </p:txBody>
      </p:sp>
    </p:spTree>
    <p:extLst>
      <p:ext uri="{BB962C8B-B14F-4D97-AF65-F5344CB8AC3E}">
        <p14:creationId xmlns:p14="http://schemas.microsoft.com/office/powerpoint/2010/main" val="3046456716"/>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13319</TotalTime>
  <Words>4423</Words>
  <Application>Microsoft Office PowerPoint</Application>
  <PresentationFormat>On-screen Show (4:3)</PresentationFormat>
  <Paragraphs>615</Paragraphs>
  <Slides>80</Slides>
  <Notes>64</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80</vt:i4>
      </vt:variant>
    </vt:vector>
  </HeadingPairs>
  <TitlesOfParts>
    <vt:vector size="96" baseType="lpstr">
      <vt:lpstr>ＭＳ Ｐゴシック</vt:lpstr>
      <vt:lpstr>ＭＳ Ｐゴシック</vt:lpstr>
      <vt:lpstr>Arial</vt:lpstr>
      <vt:lpstr>Calibri</vt:lpstr>
      <vt:lpstr>Courier New</vt:lpstr>
      <vt:lpstr>Helvetica</vt:lpstr>
      <vt:lpstr>Lucida Grande</vt:lpstr>
      <vt:lpstr>Monotype Sorts</vt:lpstr>
      <vt:lpstr>Symbol</vt:lpstr>
      <vt:lpstr>Times New Roman</vt:lpstr>
      <vt:lpstr>Verdana</vt:lpstr>
      <vt:lpstr>Webdings</vt:lpstr>
      <vt:lpstr>Wingdings</vt:lpstr>
      <vt:lpstr>os-8</vt:lpstr>
      <vt:lpstr>Office Theme</vt:lpstr>
      <vt:lpstr>Equation</vt:lpstr>
      <vt:lpstr>Chương 5: Định thời CPU</vt:lpstr>
      <vt:lpstr>Ghi chú về bản quyền</vt:lpstr>
      <vt:lpstr>Outline</vt:lpstr>
      <vt:lpstr>Objectives</vt:lpstr>
      <vt:lpstr>Basic Concepts</vt:lpstr>
      <vt:lpstr>Histogram of CPU-burst Times</vt:lpstr>
      <vt:lpstr>CPU Scheduler</vt:lpstr>
      <vt:lpstr>Preemptive and Nonpreemptive Scheduling</vt:lpstr>
      <vt:lpstr>Preemptive Scheduling and Race Conditions</vt:lpstr>
      <vt:lpstr>Dispatcher</vt:lpstr>
      <vt:lpstr>Scheduling Criteria</vt:lpstr>
      <vt:lpstr>Scheduling Algorithm Optimization Criteria</vt:lpstr>
      <vt:lpstr>First- Come, First-Served (FCFS) Scheduling</vt:lpstr>
      <vt:lpstr>FCFS Scheduling (Cont.)</vt:lpstr>
      <vt:lpstr>Shortest-Job-First (SJF) Scheduling</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253</cp:revision>
  <cp:lastPrinted>2013-09-10T17:57:57Z</cp:lastPrinted>
  <dcterms:created xsi:type="dcterms:W3CDTF">2011-01-13T23:43:38Z</dcterms:created>
  <dcterms:modified xsi:type="dcterms:W3CDTF">2020-07-31T04:25:21Z</dcterms:modified>
</cp:coreProperties>
</file>